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9" r:id="rId5"/>
    <p:sldId id="258" r:id="rId6"/>
    <p:sldId id="272" r:id="rId7"/>
    <p:sldId id="260" r:id="rId8"/>
    <p:sldId id="270" r:id="rId9"/>
    <p:sldId id="267" r:id="rId10"/>
    <p:sldId id="268" r:id="rId11"/>
    <p:sldId id="273" r:id="rId12"/>
    <p:sldId id="285" r:id="rId13"/>
    <p:sldId id="28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E310E-DA81-481F-8A9B-8E858D53A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698721-8754-4FF3-9809-0888CBF3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A8E32B-B04A-4A15-9084-2D02CF57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9A360-8465-46D5-894C-2741656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4CD10-A3EB-47DF-964E-354CB5F0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96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F982F-4818-45E3-8689-BF5271B6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D1498D-00E3-401F-8D38-6F954D973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DDBFA-2E64-486F-9A02-E1D8CB07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FDD8A9-007E-4854-A821-875C2D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8C37A7-051B-4D7E-917B-C6EC7F0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6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1BC6A9-C113-4FDE-A11F-C3E28BE0F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2677B7-EB58-4B03-BCEA-7285DE68A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C1699-5F7D-4BD9-84B4-226CAFF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1FC5A3-4215-42DA-A319-2F56968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3FEC42-5B57-4EC5-A3E8-C579EC6C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65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1B8A0-1098-4955-9817-8D9302A6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499D3-04B5-41E9-85DD-484945D1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84AA3C-FEBE-41EF-A86F-BA5B2ED3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327D86-2412-4D95-AD7D-46C754E8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5CDC6D-E25B-4B24-A152-8939A322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EFBDA-550B-4A1E-8C7D-DB4C9547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963206-26CE-4C12-9DFC-8E1A7241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240D26-D797-40BC-BDC6-5F981B2D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48AAD2-E16C-478D-9250-C6B1A4AA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DFEB3-55CF-4786-BEDC-D5E1F5F4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63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C1DE9-552D-4EC2-BD84-DCCE44EF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23EC15-55F9-4C1E-B92E-BE90C27BE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FB0A6A-C54E-4B72-9CE0-A7F8A9CC6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BD61F1-CC8E-4B11-BCB1-3B35FBBE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D91F52-7499-475D-8B4E-C2159E92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EA3F47-0F10-4151-86A6-918AE9F5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08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54CAD-0DC8-45DB-A5D1-E1950FB8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32C4F2-C02C-4CEA-AD6D-A7D73777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CA8982-CF9A-43FD-A7BA-427B59324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A53EEA-97E1-4EE4-93FD-A889371C6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750D87-D918-41FD-840A-D2BFBB0A7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1186298-914D-4A5A-8984-ACA0B1CB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543639-C6A2-4D89-9339-A5CF633D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E50E7C-9C28-4D85-8F71-CF36B98C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ECFCA-AF51-4D46-AAEE-C9F66810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922E02-4DA7-449C-8F42-05920EF1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1AD7EE-A666-4F16-8B17-280F6DF0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76132C-AD2A-40CC-93AD-0CDDA09A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4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74C2AD-8D1D-4A28-9954-0F07C02A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BF6337-2751-4909-881D-9792AF56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E4F085-44BF-45FE-A9AC-DAB81837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1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6982B-1EDB-4B3B-B111-BFA338BC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7CC49A-4B44-4FF1-B0B7-7EB0BE7D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125A1F-06F8-453C-BB56-D0CD9CA7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8ED980-1B55-4555-923F-F720B79F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B8A973-996F-4F12-A2F4-2B651EE4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3DFF6-194E-4D91-9E8C-78D0059C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6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97308-BFA6-428A-853F-94F94D94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601971-C2ED-49DF-8D20-077119A86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56FDF-90F1-4175-AFFB-4CC0C682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A37BD4-60A7-49E8-9050-55779F84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499868-3903-48BF-BA2D-D3F89AFF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C1CB75-0F62-45C9-8963-CCA6BA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33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5EEF74-4CDF-43FE-A88E-22AE3920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35327B-BF8F-42F5-86A3-3581980B9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60AE52-5CE3-4ACB-97E3-9C0C4D80D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5B26-517F-4F6A-AF57-A435E29D6BD4}" type="datetimeFigureOut">
              <a:rPr lang="cs-CZ" smtClean="0"/>
              <a:t>01.02.2020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44F00E-3467-4DA0-919E-E64AF4B22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B6C2D5-36F7-4460-8CC0-B1122887A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59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ia9woisQZ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www.youtube.com/watch?v=Pv7T14CVaYE" TargetMode="Externa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B983F-AA2A-4570-B38B-5EBA6A1A9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5951" y="2185884"/>
            <a:ext cx="8980098" cy="1396491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Kanada, kanadský region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199E1-5058-4BA0-A829-F92C05827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5981" y="3756804"/>
            <a:ext cx="4040038" cy="754302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Ameriky</a:t>
            </a:r>
          </a:p>
        </p:txBody>
      </p:sp>
    </p:spTree>
    <p:extLst>
      <p:ext uri="{BB962C8B-B14F-4D97-AF65-F5344CB8AC3E}">
        <p14:creationId xmlns:p14="http://schemas.microsoft.com/office/powerpoint/2010/main" val="87178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 descr="Výsledek obrázku pro stepi mapa">
            <a:extLst>
              <a:ext uri="{FF2B5EF4-FFF2-40B4-BE49-F238E27FC236}">
                <a16:creationId xmlns:a16="http://schemas.microsoft.com/office/drawing/2014/main" id="{4BC7F69E-2199-4188-9039-61D62D323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2271" cy="239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D33FA3-A2E9-4501-9A1B-601E5918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7" y="453928"/>
            <a:ext cx="3721608" cy="834085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Stepi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5D9EE-8948-4106-8342-7E0C6E88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57" y="1285751"/>
            <a:ext cx="4267365" cy="529987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500" b="1" dirty="0"/>
              <a:t>О</a:t>
            </a:r>
            <a:r>
              <a:rPr lang="cs-CZ" sz="2500" b="1" dirty="0"/>
              <a:t>značení pro travnaté</a:t>
            </a:r>
            <a:r>
              <a:rPr lang="ru-RU" sz="2500" b="1" dirty="0"/>
              <a:t> </a:t>
            </a:r>
            <a:r>
              <a:rPr lang="cs-CZ" sz="2500" b="1" dirty="0"/>
              <a:t>oblasti</a:t>
            </a:r>
            <a:r>
              <a:rPr lang="ru-RU" sz="2500" b="1" dirty="0"/>
              <a:t> </a:t>
            </a:r>
            <a:r>
              <a:rPr lang="cs-CZ" sz="2500" b="1" dirty="0"/>
              <a:t>mírného</a:t>
            </a:r>
            <a:r>
              <a:rPr lang="ru-RU" sz="2500" b="1" dirty="0"/>
              <a:t> </a:t>
            </a:r>
            <a:r>
              <a:rPr lang="cs-CZ" sz="2500" b="1" dirty="0"/>
              <a:t>pásu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klima se</a:t>
            </a:r>
            <a:r>
              <a:rPr lang="ru-RU" sz="2500" dirty="0"/>
              <a:t> </a:t>
            </a:r>
            <a:r>
              <a:rPr lang="cs-CZ" sz="2500" dirty="0"/>
              <a:t>vyznačuje horkými</a:t>
            </a:r>
            <a:r>
              <a:rPr lang="ru-RU" sz="2500" dirty="0"/>
              <a:t> </a:t>
            </a:r>
            <a:br>
              <a:rPr lang="cs-CZ" sz="2500" dirty="0"/>
            </a:br>
            <a:r>
              <a:rPr lang="cs-CZ" sz="2500" dirty="0"/>
              <a:t>léty</a:t>
            </a:r>
            <a:r>
              <a:rPr lang="ru-RU" sz="2500" dirty="0"/>
              <a:t> </a:t>
            </a:r>
            <a:r>
              <a:rPr lang="cs-CZ" sz="2500" dirty="0"/>
              <a:t>a chladnými zimami </a:t>
            </a:r>
            <a:r>
              <a:rPr lang="cs-CZ" sz="2500" b="1" dirty="0"/>
              <a:t>(kontinentální klima)</a:t>
            </a:r>
            <a:r>
              <a:rPr lang="ru-RU" sz="2500" b="1" dirty="0"/>
              <a:t>;</a:t>
            </a:r>
            <a:endParaRPr lang="cs-CZ" sz="25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Celoročně nedostatek srážek pro růst dřevin</a:t>
            </a:r>
            <a:r>
              <a:rPr lang="ru-RU" sz="2500" dirty="0"/>
              <a:t>;</a:t>
            </a:r>
            <a:endParaRPr lang="cs-CZ" sz="25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500" b="1" dirty="0"/>
              <a:t>Půdy velmi úrodné </a:t>
            </a:r>
            <a:r>
              <a:rPr lang="cs-CZ" sz="2500" dirty="0"/>
              <a:t>a</a:t>
            </a:r>
            <a:r>
              <a:rPr lang="en-US" sz="2500" dirty="0"/>
              <a:t> </a:t>
            </a:r>
            <a:r>
              <a:rPr lang="cs-CZ" sz="2500" dirty="0"/>
              <a:t>většinou proměněny ve </a:t>
            </a:r>
            <a:r>
              <a:rPr lang="cs-CZ" sz="2500" b="1" dirty="0"/>
              <a:t>světové obilnice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Severoamerická </a:t>
            </a:r>
            <a:r>
              <a:rPr lang="cs-CZ" sz="2500" b="1" dirty="0"/>
              <a:t>prérie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Jihoamerická</a:t>
            </a:r>
            <a:r>
              <a:rPr lang="cs-CZ" sz="2500" b="1" dirty="0"/>
              <a:t> pampa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Maďarská </a:t>
            </a:r>
            <a:r>
              <a:rPr lang="cs-CZ" sz="2500" b="1" dirty="0"/>
              <a:t>pusta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Mongolská </a:t>
            </a:r>
            <a:r>
              <a:rPr lang="cs-CZ" sz="2500" b="1" dirty="0"/>
              <a:t>step, </a:t>
            </a:r>
            <a:endParaRPr lang="en-US" sz="25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Kazašská</a:t>
            </a:r>
            <a:r>
              <a:rPr lang="cs-CZ" sz="2500" b="1" dirty="0"/>
              <a:t> celina</a:t>
            </a:r>
            <a:r>
              <a:rPr lang="cs-CZ" sz="2500" dirty="0"/>
              <a:t>.</a:t>
            </a:r>
          </a:p>
          <a:p>
            <a:endParaRPr lang="cs-CZ" sz="16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ADFFFA5-3261-447C-98DF-E68B21752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8" r="4809"/>
          <a:stretch/>
        </p:blipFill>
        <p:spPr bwMode="auto">
          <a:xfrm>
            <a:off x="5171031" y="10"/>
            <a:ext cx="3144714" cy="32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ouvisející obrázek">
            <a:extLst>
              <a:ext uri="{FF2B5EF4-FFF2-40B4-BE49-F238E27FC236}">
                <a16:creationId xmlns:a16="http://schemas.microsoft.com/office/drawing/2014/main" id="{5327F5C5-4459-4242-AFEA-183667DBF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r="18801" b="1"/>
          <a:stretch/>
        </p:blipFill>
        <p:spPr bwMode="auto">
          <a:xfrm>
            <a:off x="5171033" y="3310128"/>
            <a:ext cx="314471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ýsledek obrázku pro jihoamericke pampy">
            <a:extLst>
              <a:ext uri="{FF2B5EF4-FFF2-40B4-BE49-F238E27FC236}">
                <a16:creationId xmlns:a16="http://schemas.microsoft.com/office/drawing/2014/main" id="{84D85B17-AED0-4FF1-96BE-4ED0C026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r="7131"/>
          <a:stretch/>
        </p:blipFill>
        <p:spPr bwMode="auto">
          <a:xfrm>
            <a:off x="8416348" y="10"/>
            <a:ext cx="3775651" cy="41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3453E93C-CF22-442A-9017-0F90AB2D5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323"/>
          <a:stretch/>
        </p:blipFill>
        <p:spPr bwMode="auto">
          <a:xfrm>
            <a:off x="8416348" y="4233672"/>
            <a:ext cx="3775652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3B09ABA-182A-45D7-AB57-2B0431AB9D89}"/>
              </a:ext>
            </a:extLst>
          </p:cNvPr>
          <p:cNvSpPr/>
          <p:nvPr/>
        </p:nvSpPr>
        <p:spPr>
          <a:xfrm>
            <a:off x="5607339" y="6316140"/>
            <a:ext cx="2272097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Severoamerická prérie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A951CBD-EF01-4DB0-9DA5-BE2A2DB26AC9}"/>
              </a:ext>
            </a:extLst>
          </p:cNvPr>
          <p:cNvSpPr/>
          <p:nvPr/>
        </p:nvSpPr>
        <p:spPr>
          <a:xfrm>
            <a:off x="5912135" y="335596"/>
            <a:ext cx="1666931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Maďarská pusta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754CAFC-81DF-4DC8-9F43-F56B90AE30B7}"/>
              </a:ext>
            </a:extLst>
          </p:cNvPr>
          <p:cNvSpPr/>
          <p:nvPr/>
        </p:nvSpPr>
        <p:spPr>
          <a:xfrm>
            <a:off x="8703029" y="6316140"/>
            <a:ext cx="3202287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Mongolská/Kazašská step/celina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B3EDB2C-67C1-46E1-9430-29C5EE40C022}"/>
              </a:ext>
            </a:extLst>
          </p:cNvPr>
          <p:cNvSpPr/>
          <p:nvPr/>
        </p:nvSpPr>
        <p:spPr>
          <a:xfrm>
            <a:off x="9253629" y="335596"/>
            <a:ext cx="210108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Jihoamerická pampa</a:t>
            </a:r>
          </a:p>
        </p:txBody>
      </p:sp>
    </p:spTree>
    <p:extLst>
      <p:ext uri="{BB962C8B-B14F-4D97-AF65-F5344CB8AC3E}">
        <p14:creationId xmlns:p14="http://schemas.microsoft.com/office/powerpoint/2010/main" val="3786458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03D832-E040-4DF1-A9EC-5E4F89CE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5" y="365125"/>
            <a:ext cx="6106064" cy="1325563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Hospodářství Kanady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3AC9A2-F6BF-4738-A2F0-AE016A017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25" y="1578633"/>
            <a:ext cx="6261340" cy="4589703"/>
          </a:xfrm>
        </p:spPr>
        <p:txBody>
          <a:bodyPr/>
          <a:lstStyle/>
          <a:p>
            <a:r>
              <a:rPr lang="cs-CZ" dirty="0"/>
              <a:t>Má velké zásoby zemního plynu při východním pobřeží;</a:t>
            </a:r>
          </a:p>
          <a:p>
            <a:r>
              <a:rPr lang="cs-CZ" dirty="0"/>
              <a:t>zásoby ropy a plynu v Albertě a částečně i v Britské Kolumbii;</a:t>
            </a:r>
          </a:p>
          <a:p>
            <a:r>
              <a:rPr lang="cs-CZ" dirty="0"/>
              <a:t>ropné zásoby druhé největší na světě, hned za Saúdskou Arábií;</a:t>
            </a:r>
          </a:p>
          <a:p>
            <a:r>
              <a:rPr lang="cs-CZ" dirty="0"/>
              <a:t>Dále pak uran, zinek, zlato, nikl, hliník;</a:t>
            </a:r>
          </a:p>
          <a:p>
            <a:r>
              <a:rPr lang="cs-CZ" dirty="0"/>
              <a:t>Významný světový dodavatel zemědělských produktů – pšenice.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915208-21F6-48DA-8293-915554A6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0"/>
            <a:ext cx="469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806CD-6220-4348-9D64-86AABF98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38" y="441340"/>
            <a:ext cx="2072862" cy="764935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Ropa</a:t>
            </a:r>
          </a:p>
        </p:txBody>
      </p:sp>
      <p:pic>
        <p:nvPicPr>
          <p:cNvPr id="1026" name="Picture 2" descr="Výsledek obrázku pro uhlovodíky ropa">
            <a:extLst>
              <a:ext uri="{FF2B5EF4-FFF2-40B4-BE49-F238E27FC236}">
                <a16:creationId xmlns:a16="http://schemas.microsoft.com/office/drawing/2014/main" id="{4AC9BFB1-6151-42C2-8AA4-AC661F08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54" y="269526"/>
            <a:ext cx="4659908" cy="377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9D80F1D-253A-4831-A188-74AAA37E85F2}"/>
              </a:ext>
            </a:extLst>
          </p:cNvPr>
          <p:cNvSpPr txBox="1">
            <a:spLocks/>
          </p:cNvSpPr>
          <p:nvPr/>
        </p:nvSpPr>
        <p:spPr>
          <a:xfrm>
            <a:off x="3362849" y="536790"/>
            <a:ext cx="3678142" cy="764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Barel = 159 litrů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020695D-43CC-49F5-AEC2-CBE1CF8FEF6F}"/>
              </a:ext>
            </a:extLst>
          </p:cNvPr>
          <p:cNvGrpSpPr/>
          <p:nvPr/>
        </p:nvGrpSpPr>
        <p:grpSpPr>
          <a:xfrm>
            <a:off x="5014822" y="4252304"/>
            <a:ext cx="7315200" cy="2258401"/>
            <a:chOff x="4785360" y="4427074"/>
            <a:chExt cx="7315200" cy="2258401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EB07AD3C-BAB1-4FD1-96C6-ADD0B7B3287B}"/>
                </a:ext>
              </a:extLst>
            </p:cNvPr>
            <p:cNvSpPr/>
            <p:nvPr/>
          </p:nvSpPr>
          <p:spPr>
            <a:xfrm>
              <a:off x="4785360" y="4427074"/>
              <a:ext cx="7051262" cy="22584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Nadpis 1">
              <a:extLst>
                <a:ext uri="{FF2B5EF4-FFF2-40B4-BE49-F238E27FC236}">
                  <a16:creationId xmlns:a16="http://schemas.microsoft.com/office/drawing/2014/main" id="{676BB970-8C1A-4986-9888-0CDDCFCD96DA}"/>
                </a:ext>
              </a:extLst>
            </p:cNvPr>
            <p:cNvSpPr txBox="1">
              <a:spLocks/>
            </p:cNvSpPr>
            <p:nvPr/>
          </p:nvSpPr>
          <p:spPr>
            <a:xfrm>
              <a:off x="5110480" y="4660505"/>
              <a:ext cx="6990080" cy="7649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28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OPEC organizace 14 zemí </a:t>
              </a:r>
              <a:br>
                <a:rPr lang="cs-CZ" sz="28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28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vyvážejících ropu</a:t>
              </a:r>
            </a:p>
          </p:txBody>
        </p:sp>
        <p:sp>
          <p:nvSpPr>
            <p:cNvPr id="9" name="Nadpis 1">
              <a:extLst>
                <a:ext uri="{FF2B5EF4-FFF2-40B4-BE49-F238E27FC236}">
                  <a16:creationId xmlns:a16="http://schemas.microsoft.com/office/drawing/2014/main" id="{64F73A80-80A7-4EE0-97A6-BD6C058209D6}"/>
                </a:ext>
              </a:extLst>
            </p:cNvPr>
            <p:cNvSpPr txBox="1">
              <a:spLocks/>
            </p:cNvSpPr>
            <p:nvPr/>
          </p:nvSpPr>
          <p:spPr>
            <a:xfrm>
              <a:off x="5110480" y="5716228"/>
              <a:ext cx="6990080" cy="7649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28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Hlavní spotřeba USA, Evropská Unie, Čína, Japonsko.</a:t>
              </a:r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051438-23E8-46E8-8652-FF364B027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38" y="1301725"/>
            <a:ext cx="5527262" cy="528195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Fosilní neobnovitelná nerostná surovina</a:t>
            </a:r>
            <a:r>
              <a:rPr lang="ru-RU" b="1" dirty="0"/>
              <a:t> /</a:t>
            </a:r>
            <a:r>
              <a:rPr lang="cs-CZ" b="1" dirty="0"/>
              <a:t>černé zlato, surová nafta/</a:t>
            </a:r>
          </a:p>
          <a:p>
            <a:r>
              <a:rPr lang="cs-CZ" dirty="0"/>
              <a:t>Vznik ze zbytků odumřelých organismů za nepřístupu vzduchu</a:t>
            </a:r>
            <a:r>
              <a:rPr lang="en-US" dirty="0"/>
              <a:t>;</a:t>
            </a:r>
          </a:p>
          <a:p>
            <a:r>
              <a:rPr lang="cs-CZ" dirty="0"/>
              <a:t>Tmavě zbarvená olejovitá směs kapalných uhlovodíků.</a:t>
            </a:r>
          </a:p>
          <a:p>
            <a:r>
              <a:rPr lang="cs-CZ" dirty="0"/>
              <a:t>Zvláštnost Kanadské ropy povrchové doly těží se jako písek</a:t>
            </a:r>
            <a:r>
              <a:rPr lang="en-US" dirty="0"/>
              <a:t>…</a:t>
            </a:r>
            <a:endParaRPr lang="cs-CZ" dirty="0"/>
          </a:p>
          <a:p>
            <a:r>
              <a:rPr lang="cs-CZ" b="1" dirty="0"/>
              <a:t>V Kanadě</a:t>
            </a:r>
            <a:br>
              <a:rPr lang="cs-CZ" dirty="0"/>
            </a:br>
            <a:r>
              <a:rPr lang="cs-CZ" dirty="0"/>
              <a:t>zásoby ropy a plynu v Albertě, částečně i v Britské Kolumbii</a:t>
            </a:r>
            <a:br>
              <a:rPr lang="cs-CZ" dirty="0"/>
            </a:br>
            <a:r>
              <a:rPr lang="cs-CZ" dirty="0"/>
              <a:t> a v Saskatchewanu;</a:t>
            </a:r>
          </a:p>
          <a:p>
            <a:r>
              <a:rPr lang="cs-CZ" b="1" dirty="0"/>
              <a:t>Využití</a:t>
            </a:r>
            <a:br>
              <a:rPr lang="cs-CZ" dirty="0"/>
            </a:br>
            <a:r>
              <a:rPr lang="cs-CZ" dirty="0"/>
              <a:t>- doprava</a:t>
            </a:r>
            <a:br>
              <a:rPr lang="cs-CZ" dirty="0"/>
            </a:br>
            <a:r>
              <a:rPr lang="cs-CZ" dirty="0"/>
              <a:t>- plasty, další chemikálie</a:t>
            </a:r>
            <a:br>
              <a:rPr lang="cs-CZ" dirty="0"/>
            </a:br>
            <a:r>
              <a:rPr lang="cs-CZ" dirty="0"/>
              <a:t>- léčiva, herbicidy, zdroj síry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306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1"/>
            <a:ext cx="972709" cy="1935307"/>
            <a:chOff x="10918968" y="713127"/>
            <a:chExt cx="1273032" cy="253283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4FCBD63-8B9A-4C51-B7FD-6D55E99E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03318" cy="1135737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Kanada - kultura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3792BA-879D-4153-987D-A940D103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9" y="2783201"/>
            <a:ext cx="3047033" cy="236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E775AB-64F3-4D7E-89D8-646CE525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9329" y="1876917"/>
            <a:ext cx="3047033" cy="417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227768-2F8B-4049-9A69-1A24B1F2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267" y="889602"/>
            <a:ext cx="4004479" cy="5495476"/>
          </a:xfrm>
        </p:spPr>
        <p:txBody>
          <a:bodyPr>
            <a:normAutofit/>
          </a:bodyPr>
          <a:lstStyle/>
          <a:p>
            <a:r>
              <a:rPr lang="cs-CZ" sz="2200" b="1" dirty="0"/>
              <a:t>Směs tradic a kultur</a:t>
            </a:r>
            <a:r>
              <a:rPr lang="cs-CZ" sz="2200" dirty="0"/>
              <a:t>, tedy té původní inuitské a moderní anglické, francouzské;</a:t>
            </a:r>
          </a:p>
          <a:p>
            <a:r>
              <a:rPr lang="cs-CZ" sz="2200" b="1" dirty="0"/>
              <a:t>Vliv USA a médií</a:t>
            </a:r>
            <a:r>
              <a:rPr lang="cs-CZ" sz="2200" dirty="0"/>
              <a:t>, většina obyvatel žije v pásu 160 km od hranic s USA;</a:t>
            </a:r>
          </a:p>
          <a:p>
            <a:r>
              <a:rPr lang="cs-CZ" sz="2200" b="1" dirty="0"/>
              <a:t>Hudba</a:t>
            </a:r>
            <a:r>
              <a:rPr lang="cs-CZ" sz="2200" dirty="0"/>
              <a:t> - Howard Shore (Pán prstenů), Bryan Adams, Nelly Furtago nebo Justin Bieber …</a:t>
            </a:r>
          </a:p>
          <a:p>
            <a:r>
              <a:rPr lang="cs-CZ" sz="2200" b="1" dirty="0"/>
              <a:t>Sport</a:t>
            </a:r>
            <a:r>
              <a:rPr lang="cs-CZ" sz="2200" dirty="0"/>
              <a:t> – zimní sporty, hokej (NHL), ale také tenis, curling;</a:t>
            </a:r>
          </a:p>
          <a:p>
            <a:r>
              <a:rPr lang="cs-CZ" sz="2200" b="1" dirty="0"/>
              <a:t>Filmový průmysl </a:t>
            </a:r>
            <a:r>
              <a:rPr lang="cs-CZ" sz="2200" dirty="0"/>
              <a:t>– Vancouver, je třetí v Americe ve filmové produkci (po Los Angeles </a:t>
            </a:r>
            <a:br>
              <a:rPr lang="cs-CZ" sz="2200" dirty="0"/>
            </a:br>
            <a:r>
              <a:rPr lang="cs-CZ" sz="2200" dirty="0"/>
              <a:t>a New Yorku)</a:t>
            </a:r>
          </a:p>
          <a:p>
            <a:endParaRPr lang="cs-CZ" sz="2200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8BEA4D4C-3980-480D-9E40-847228B10F1A}"/>
              </a:ext>
            </a:extLst>
          </p:cNvPr>
          <p:cNvSpPr/>
          <p:nvPr/>
        </p:nvSpPr>
        <p:spPr>
          <a:xfrm>
            <a:off x="2300379" y="2844817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Linux Libertine"/>
              </a:rPr>
              <a:t>Glenn Gould</a:t>
            </a:r>
            <a:endParaRPr lang="cs-CZ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E22CEED-3E43-46D2-9D59-B367B754C97A}"/>
              </a:ext>
            </a:extLst>
          </p:cNvPr>
          <p:cNvSpPr/>
          <p:nvPr/>
        </p:nvSpPr>
        <p:spPr>
          <a:xfrm>
            <a:off x="5384494" y="1426732"/>
            <a:ext cx="1671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Linux Libertine"/>
              </a:rPr>
              <a:t>Wayne Gretzky</a:t>
            </a:r>
            <a:endParaRPr lang="cs-CZ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6F166B3-A5A0-41C6-B4A9-E26EE026F75A}"/>
              </a:ext>
            </a:extLst>
          </p:cNvPr>
          <p:cNvSpPr/>
          <p:nvPr/>
        </p:nvSpPr>
        <p:spPr>
          <a:xfrm>
            <a:off x="1137625" y="5261628"/>
            <a:ext cx="232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Linux Libertine"/>
                <a:hlinkClick r:id="rId4"/>
              </a:rPr>
              <a:t>Glenn Gould - koncert</a:t>
            </a:r>
            <a:endParaRPr lang="cs-CZ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107139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102"/>
            <a:ext cx="4958751" cy="1325563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Ameriky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358"/>
            <a:ext cx="4639574" cy="5078143"/>
          </a:xfrm>
        </p:spPr>
        <p:txBody>
          <a:bodyPr>
            <a:normAutofit/>
          </a:bodyPr>
          <a:lstStyle/>
          <a:p>
            <a:r>
              <a:rPr lang="cs-CZ" dirty="0"/>
              <a:t>Kanada</a:t>
            </a:r>
          </a:p>
          <a:p>
            <a:r>
              <a:rPr lang="cs-CZ" dirty="0"/>
              <a:t>USA</a:t>
            </a:r>
          </a:p>
          <a:p>
            <a:r>
              <a:rPr lang="cs-CZ" b="1" dirty="0"/>
              <a:t>Pevninské</a:t>
            </a:r>
            <a:r>
              <a:rPr lang="cs-CZ" dirty="0"/>
              <a:t> </a:t>
            </a:r>
            <a:r>
              <a:rPr lang="cs-CZ" b="1" dirty="0"/>
              <a:t>státy</a:t>
            </a:r>
            <a:r>
              <a:rPr lang="cs-CZ" dirty="0"/>
              <a:t> střední Ameriky</a:t>
            </a:r>
            <a:r>
              <a:rPr lang="ru-RU" dirty="0"/>
              <a:t> </a:t>
            </a:r>
            <a:r>
              <a:rPr lang="cs-CZ" dirty="0"/>
              <a:t>včetně Mexika;</a:t>
            </a:r>
          </a:p>
          <a:p>
            <a:r>
              <a:rPr lang="cs-CZ" b="1" dirty="0"/>
              <a:t>Ostrovní stá ty </a:t>
            </a:r>
            <a:r>
              <a:rPr lang="cs-CZ" dirty="0"/>
              <a:t>střední Ameriky</a:t>
            </a:r>
          </a:p>
          <a:p>
            <a:r>
              <a:rPr lang="cs-CZ" dirty="0"/>
              <a:t>Andský region</a:t>
            </a:r>
          </a:p>
          <a:p>
            <a:r>
              <a:rPr lang="cs-CZ" dirty="0"/>
              <a:t>Brazílie a okolní státy</a:t>
            </a:r>
          </a:p>
          <a:p>
            <a:r>
              <a:rPr lang="cs-CZ" dirty="0"/>
              <a:t>Argentina a státy </a:t>
            </a:r>
            <a:br>
              <a:rPr lang="cs-CZ" dirty="0"/>
            </a:br>
            <a:r>
              <a:rPr lang="cs-CZ" dirty="0"/>
              <a:t> jižního cípu </a:t>
            </a:r>
          </a:p>
        </p:txBody>
      </p:sp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5BF40727-F0F4-4581-822E-07E8AD4FE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5936"/>
          <a:stretch/>
        </p:blipFill>
        <p:spPr bwMode="auto">
          <a:xfrm>
            <a:off x="5917721" y="-1"/>
            <a:ext cx="62742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7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ek obrázku pro kanada mapa">
            <a:extLst>
              <a:ext uri="{FF2B5EF4-FFF2-40B4-BE49-F238E27FC236}">
                <a16:creationId xmlns:a16="http://schemas.microsoft.com/office/drawing/2014/main" id="{288A4076-AE68-4B62-AC37-000B9F99B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5469" r="-33152" b="-6824"/>
          <a:stretch/>
        </p:blipFill>
        <p:spPr bwMode="auto">
          <a:xfrm>
            <a:off x="4307840" y="7"/>
            <a:ext cx="4820654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kanada mapa">
            <a:extLst>
              <a:ext uri="{FF2B5EF4-FFF2-40B4-BE49-F238E27FC236}">
                <a16:creationId xmlns:a16="http://schemas.microsoft.com/office/drawing/2014/main" id="{5150B713-4FD1-4478-9A8A-AF4A27106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83" t="-13102" r="8197" b="-1363"/>
          <a:stretch/>
        </p:blipFill>
        <p:spPr bwMode="auto">
          <a:xfrm>
            <a:off x="4053840" y="-6"/>
            <a:ext cx="8127527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5DAC72-E77B-436F-AE42-E1D4B1BE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89781"/>
            <a:ext cx="2797386" cy="1259839"/>
          </a:xfrm>
        </p:spPr>
        <p:txBody>
          <a:bodyPr anchor="ctr">
            <a:normAutofit/>
          </a:bodyPr>
          <a:lstStyle/>
          <a:p>
            <a:r>
              <a:rPr lang="cs-CZ" sz="3200" b="1" dirty="0">
                <a:solidFill>
                  <a:srgbClr val="6FB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Kanadský region</a:t>
            </a: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7433B1-4E72-4C7D-A9A1-DDCB1DA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50"/>
            <a:ext cx="4820654" cy="5110869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2500" dirty="0"/>
              <a:t>Představuje </a:t>
            </a:r>
            <a:r>
              <a:rPr lang="cs-CZ" sz="2500" b="1" dirty="0"/>
              <a:t>jen stát Kanada </a:t>
            </a:r>
            <a:br>
              <a:rPr lang="cs-CZ" sz="2500" dirty="0"/>
            </a:br>
            <a:r>
              <a:rPr lang="cs-CZ" sz="2500" dirty="0"/>
              <a:t>s hlavním městem Ottawa;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500" b="1" dirty="0"/>
              <a:t>Nejsevernější část Ameriky</a:t>
            </a:r>
            <a:r>
              <a:rPr lang="cs-CZ" sz="2500" dirty="0"/>
              <a:t>, ostrovy v subpolární oblasti, </a:t>
            </a:r>
            <a:br>
              <a:rPr lang="cs-CZ" sz="2500" dirty="0"/>
            </a:br>
            <a:r>
              <a:rPr lang="cs-CZ" sz="2500" dirty="0"/>
              <a:t>až k Velkým jezerům na jihu, Aljašský poloostrov (patří USA);</a:t>
            </a:r>
          </a:p>
          <a:p>
            <a:r>
              <a:rPr lang="cs-CZ" altLang="cs-CZ" sz="2500" dirty="0"/>
              <a:t>Území děleno na 10 provincií </a:t>
            </a:r>
            <a:br>
              <a:rPr lang="cs-CZ" altLang="cs-CZ" sz="2500" dirty="0"/>
            </a:br>
            <a:r>
              <a:rPr lang="cs-CZ" altLang="cs-CZ" sz="2500" dirty="0"/>
              <a:t>a 2 teritoria, nejvýznamnější Ontario a Quebec</a:t>
            </a:r>
            <a:r>
              <a:rPr lang="ru-RU" altLang="cs-CZ" sz="2500" dirty="0"/>
              <a:t>;</a:t>
            </a:r>
            <a:endParaRPr lang="cs-CZ" altLang="cs-CZ" sz="2500" dirty="0"/>
          </a:p>
          <a:p>
            <a:r>
              <a:rPr lang="cs-CZ" altLang="cs-CZ" sz="2500" dirty="0"/>
              <a:t>Obrovské zásoby nerostů (uhlí, železná ruda, barevné kovy, uran).</a:t>
            </a:r>
          </a:p>
          <a:p>
            <a:r>
              <a:rPr lang="cs-CZ" altLang="cs-CZ" sz="2500" dirty="0"/>
              <a:t>Až do 18.století francouzská kolonie, poté Britové.</a:t>
            </a:r>
            <a:endParaRPr lang="ru-RU" sz="2000" dirty="0"/>
          </a:p>
          <a:p>
            <a:pPr lvl="0"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7475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4DD89B-E379-487A-BD08-91BD9D03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00" y="294766"/>
            <a:ext cx="5120561" cy="1325563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Aljaška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C457BE-2C87-4834-B352-F3B60528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00" y="1503954"/>
            <a:ext cx="5092194" cy="4903254"/>
          </a:xfrm>
        </p:spPr>
        <p:txBody>
          <a:bodyPr>
            <a:normAutofit/>
          </a:bodyPr>
          <a:lstStyle/>
          <a:p>
            <a:r>
              <a:rPr lang="cs-CZ" dirty="0"/>
              <a:t>V největším stát USA, </a:t>
            </a:r>
            <a:br>
              <a:rPr lang="cs-CZ" dirty="0"/>
            </a:br>
            <a:r>
              <a:rPr lang="cs-CZ" dirty="0"/>
              <a:t>s největším městem </a:t>
            </a:r>
            <a:r>
              <a:rPr lang="cs-CZ" b="1" dirty="0" err="1"/>
              <a:t>Anchorage</a:t>
            </a:r>
            <a:r>
              <a:rPr lang="cs-CZ" b="1" dirty="0"/>
              <a:t>;</a:t>
            </a:r>
          </a:p>
          <a:p>
            <a:r>
              <a:rPr lang="cs-CZ" b="1" dirty="0"/>
              <a:t>Prodáno Ruskem v 18.století za </a:t>
            </a:r>
            <a:br>
              <a:rPr lang="cs-CZ" b="1" dirty="0"/>
            </a:br>
            <a:r>
              <a:rPr lang="cs-CZ" b="1" dirty="0"/>
              <a:t>7 mil. dolarů (dost výhodně </a:t>
            </a:r>
            <a:r>
              <a:rPr lang="cs-CZ" b="1" dirty="0">
                <a:sym typeface="Wingdings" panose="05000000000000000000" pitchFamily="2" charset="2"/>
              </a:rPr>
              <a:t>)</a:t>
            </a:r>
            <a:r>
              <a:rPr lang="cs-CZ" b="1" dirty="0"/>
              <a:t>.</a:t>
            </a:r>
          </a:p>
          <a:p>
            <a:r>
              <a:rPr lang="cs-CZ" b="1" dirty="0"/>
              <a:t>Beringův průliv </a:t>
            </a:r>
            <a:r>
              <a:rPr lang="cs-CZ" dirty="0"/>
              <a:t>/odděluje </a:t>
            </a:r>
            <a:br>
              <a:rPr lang="cs-CZ" dirty="0"/>
            </a:br>
            <a:r>
              <a:rPr lang="cs-CZ" dirty="0"/>
              <a:t>Ameriku od Asie/;</a:t>
            </a:r>
            <a:endParaRPr lang="ru-RU" dirty="0"/>
          </a:p>
          <a:p>
            <a:r>
              <a:rPr lang="cs-CZ" dirty="0"/>
              <a:t>Americký spisovatel </a:t>
            </a:r>
            <a:r>
              <a:rPr lang="cs-CZ" b="1" dirty="0"/>
              <a:t>Jack London </a:t>
            </a:r>
            <a:r>
              <a:rPr lang="cs-CZ" dirty="0"/>
              <a:t>(Volání divočiny, </a:t>
            </a:r>
            <a:br>
              <a:rPr lang="cs-CZ" dirty="0"/>
            </a:br>
            <a:r>
              <a:rPr lang="cs-CZ" dirty="0"/>
              <a:t>Bílý tesák)</a:t>
            </a:r>
            <a:r>
              <a:rPr lang="cs-CZ" b="1" dirty="0"/>
              <a:t>;</a:t>
            </a:r>
            <a:endParaRPr lang="ru-RU" b="1" dirty="0"/>
          </a:p>
          <a:p>
            <a:r>
              <a:rPr lang="cs-CZ" dirty="0"/>
              <a:t>Turistický ruch dnes tvoří pilíř aljašské ekonomiky.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Výsledek obrázku pro aljaška mapa">
            <a:extLst>
              <a:ext uri="{FF2B5EF4-FFF2-40B4-BE49-F238E27FC236}">
                <a16:creationId xmlns:a16="http://schemas.microsoft.com/office/drawing/2014/main" id="{7A0DEE25-99FC-4455-B5F2-D0C893942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r="18797" b="2"/>
          <a:stretch/>
        </p:blipFill>
        <p:spPr bwMode="auto">
          <a:xfrm>
            <a:off x="7901259" y="2727729"/>
            <a:ext cx="4290741" cy="4130271"/>
          </a:xfrm>
          <a:custGeom>
            <a:avLst/>
            <a:gdLst>
              <a:gd name="connsiteX0" fmla="*/ 2503809 w 4290741"/>
              <a:gd name="connsiteY0" fmla="*/ 0 h 4130271"/>
              <a:gd name="connsiteX1" fmla="*/ 4198398 w 4290741"/>
              <a:gd name="connsiteY1" fmla="*/ 660580 h 4130271"/>
              <a:gd name="connsiteX2" fmla="*/ 4290741 w 4290741"/>
              <a:gd name="connsiteY2" fmla="*/ 751286 h 4130271"/>
              <a:gd name="connsiteX3" fmla="*/ 4290741 w 4290741"/>
              <a:gd name="connsiteY3" fmla="*/ 4130271 h 4130271"/>
              <a:gd name="connsiteX4" fmla="*/ 604508 w 4290741"/>
              <a:gd name="connsiteY4" fmla="*/ 4130271 h 4130271"/>
              <a:gd name="connsiteX5" fmla="*/ 461940 w 4290741"/>
              <a:gd name="connsiteY5" fmla="*/ 3953232 h 4130271"/>
              <a:gd name="connsiteX6" fmla="*/ 0 w 4290741"/>
              <a:gd name="connsiteY6" fmla="*/ 2503809 h 4130271"/>
              <a:gd name="connsiteX7" fmla="*/ 2503809 w 4290741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Arc 13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Mapa povodí řeky">
            <a:extLst>
              <a:ext uri="{FF2B5EF4-FFF2-40B4-BE49-F238E27FC236}">
                <a16:creationId xmlns:a16="http://schemas.microsoft.com/office/drawing/2014/main" id="{74AB2BC7-86DC-4D91-82D0-5757F6416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r="-3" b="9155"/>
          <a:stretch/>
        </p:blipFill>
        <p:spPr bwMode="auto">
          <a:xfrm>
            <a:off x="6304160" y="0"/>
            <a:ext cx="3519312" cy="3007909"/>
          </a:xfrm>
          <a:custGeom>
            <a:avLst/>
            <a:gdLst>
              <a:gd name="connsiteX0" fmla="*/ 519780 w 3519312"/>
              <a:gd name="connsiteY0" fmla="*/ 0 h 3007909"/>
              <a:gd name="connsiteX1" fmla="*/ 2999532 w 3519312"/>
              <a:gd name="connsiteY1" fmla="*/ 0 h 3007909"/>
              <a:gd name="connsiteX2" fmla="*/ 3003921 w 3519312"/>
              <a:gd name="connsiteY2" fmla="*/ 3989 h 3007909"/>
              <a:gd name="connsiteX3" fmla="*/ 3519312 w 3519312"/>
              <a:gd name="connsiteY3" fmla="*/ 1248253 h 3007909"/>
              <a:gd name="connsiteX4" fmla="*/ 1759656 w 3519312"/>
              <a:gd name="connsiteY4" fmla="*/ 3007909 h 3007909"/>
              <a:gd name="connsiteX5" fmla="*/ 0 w 3519312"/>
              <a:gd name="connsiteY5" fmla="*/ 1248253 h 3007909"/>
              <a:gd name="connsiteX6" fmla="*/ 515392 w 3519312"/>
              <a:gd name="connsiteY6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CCC80BA-87C8-41FA-A286-E92BDA5169A9}"/>
              </a:ext>
            </a:extLst>
          </p:cNvPr>
          <p:cNvSpPr/>
          <p:nvPr/>
        </p:nvSpPr>
        <p:spPr>
          <a:xfrm>
            <a:off x="3830127" y="95774"/>
            <a:ext cx="2636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>
                <a:solidFill>
                  <a:srgbClr val="000000"/>
                </a:solidFill>
                <a:latin typeface="Linux Libertine"/>
              </a:rPr>
              <a:t>Yukon (řeka)</a:t>
            </a:r>
          </a:p>
          <a:p>
            <a:pPr algn="just"/>
            <a:r>
              <a:rPr lang="cs-CZ" sz="1600" b="0" i="0" dirty="0">
                <a:solidFill>
                  <a:srgbClr val="000000"/>
                </a:solidFill>
                <a:effectLst/>
                <a:latin typeface="Linux Libertine"/>
              </a:rPr>
              <a:t>Pramení v Britské Kolumbii           </a:t>
            </a:r>
          </a:p>
          <a:p>
            <a:pPr algn="just"/>
            <a:r>
              <a:rPr lang="cs-CZ" sz="1600" b="0" i="0" dirty="0">
                <a:solidFill>
                  <a:srgbClr val="000000"/>
                </a:solidFill>
                <a:effectLst/>
                <a:latin typeface="Linux Libertine"/>
              </a:rPr>
              <a:t>     Ústí do Beringova moře    </a:t>
            </a:r>
          </a:p>
        </p:txBody>
      </p:sp>
    </p:spTree>
    <p:extLst>
      <p:ext uri="{BB962C8B-B14F-4D97-AF65-F5344CB8AC3E}">
        <p14:creationId xmlns:p14="http://schemas.microsoft.com/office/powerpoint/2010/main" val="251798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F6913-E1DC-43C9-8918-AF0D6D77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06" y="396815"/>
            <a:ext cx="3651467" cy="711854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Kanada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628318-4710-4462-AFDE-13D0300E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06" y="1242204"/>
            <a:ext cx="3759169" cy="5435713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2200" dirty="0"/>
              <a:t>Krajina rovinatá, pouze na </a:t>
            </a:r>
            <a:br>
              <a:rPr lang="cs-CZ" sz="2200" dirty="0"/>
            </a:br>
            <a:r>
              <a:rPr lang="cs-CZ" sz="2200" dirty="0"/>
              <a:t>západě Kordillery;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200" dirty="0"/>
              <a:t>Velké množství jezer (ledovcového původu)</a:t>
            </a:r>
            <a:r>
              <a:rPr lang="ru-RU" sz="22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Nízká hustota zalidnění  (původní obyvatelé – </a:t>
            </a:r>
            <a:r>
              <a:rPr lang="cs-CZ" altLang="cs-CZ" sz="2200" b="1" dirty="0"/>
              <a:t>Inuité a indiáni</a:t>
            </a:r>
            <a:r>
              <a:rPr lang="cs-CZ" altLang="cs-CZ" sz="2200" dirty="0"/>
              <a:t>) + osadníci z Evropy (Francouzi, Angličané – tvoří úřední jazyky).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Města – Montreal, Toronto, Vancouver, Calgary, Winnipeg.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b="1" dirty="0"/>
              <a:t>Vyspělá ekonomika </a:t>
            </a:r>
            <a:r>
              <a:rPr lang="cs-CZ" altLang="cs-CZ" sz="2200" dirty="0"/>
              <a:t>– strojírenství, chemie (ropa, léky), dřevozpracující, potravinářství (dobytek, pšenice, rybolov).</a:t>
            </a:r>
          </a:p>
          <a:p>
            <a:endParaRPr lang="cs-CZ" sz="1800" dirty="0"/>
          </a:p>
        </p:txBody>
      </p:sp>
      <p:pic>
        <p:nvPicPr>
          <p:cNvPr id="3074" name="Picture 2" descr="Výsledek obrázku pro kanada mapa">
            <a:extLst>
              <a:ext uri="{FF2B5EF4-FFF2-40B4-BE49-F238E27FC236}">
                <a16:creationId xmlns:a16="http://schemas.microsoft.com/office/drawing/2014/main" id="{DC86D93E-B711-46F0-ABC1-31FB51C2F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" b="3776"/>
          <a:stretch/>
        </p:blipFill>
        <p:spPr bwMode="auto">
          <a:xfrm>
            <a:off x="4342862" y="0"/>
            <a:ext cx="7849138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lajka Kanady">
            <a:extLst>
              <a:ext uri="{FF2B5EF4-FFF2-40B4-BE49-F238E27FC236}">
                <a16:creationId xmlns:a16="http://schemas.microsoft.com/office/drawing/2014/main" id="{D7E6D1FA-856B-4099-A638-99562AF51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60" y="330870"/>
            <a:ext cx="1453013" cy="7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41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ýsledek obrázku pro britská panovnice">
            <a:extLst>
              <a:ext uri="{FF2B5EF4-FFF2-40B4-BE49-F238E27FC236}">
                <a16:creationId xmlns:a16="http://schemas.microsoft.com/office/drawing/2014/main" id="{CDF723EA-6038-477D-8CCA-D6CBE63D0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r="2" b="2"/>
          <a:stretch/>
        </p:blipFill>
        <p:spPr bwMode="auto">
          <a:xfrm>
            <a:off x="6829833" y="10"/>
            <a:ext cx="5362169" cy="260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ýsledek obrázku pro kanada politicky">
            <a:extLst>
              <a:ext uri="{FF2B5EF4-FFF2-40B4-BE49-F238E27FC236}">
                <a16:creationId xmlns:a16="http://schemas.microsoft.com/office/drawing/2014/main" id="{628BA7DF-82C4-43BE-8090-8DC3F3F7B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r="2" b="2"/>
          <a:stretch/>
        </p:blipFill>
        <p:spPr bwMode="auto">
          <a:xfrm>
            <a:off x="4823351" y="2606040"/>
            <a:ext cx="7368648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6EA23B6-4B44-4D76-87BA-D81CE35ED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EEEAE0B-25B7-437B-B834-B70A93541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312E27-F342-4E90-ADAD-5120FC88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69" y="334645"/>
            <a:ext cx="6179700" cy="1325563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Kanada - politicky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4D2BBD-82BA-43EA-B2AC-762069A19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69" y="1524000"/>
            <a:ext cx="5362169" cy="489711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Člen NATO, G7, NAFTA, Commonwealthu.</a:t>
            </a:r>
          </a:p>
          <a:p>
            <a:r>
              <a:rPr lang="cs-CZ" dirty="0"/>
              <a:t>V čele Kanady stojí britský panovník, zastoupen guvernérem;</a:t>
            </a:r>
          </a:p>
          <a:p>
            <a:r>
              <a:rPr lang="cs-CZ" dirty="0"/>
              <a:t>Jedná se o konstituční monarchii, ve skutečnosti stát je republika, řízen vládou a premiérem;</a:t>
            </a:r>
          </a:p>
          <a:p>
            <a:r>
              <a:rPr lang="cs-CZ" dirty="0"/>
              <a:t>V Kanadě je velká skupina obyvatel francouzského </a:t>
            </a:r>
            <a:br>
              <a:rPr lang="cs-CZ" dirty="0"/>
            </a:br>
            <a:r>
              <a:rPr lang="cs-CZ" dirty="0"/>
              <a:t>původu (provincie Quebec), </a:t>
            </a:r>
            <a:br>
              <a:rPr lang="cs-CZ" dirty="0"/>
            </a:br>
            <a:r>
              <a:rPr lang="cs-CZ" dirty="0"/>
              <a:t>v minulosti </a:t>
            </a:r>
            <a:br>
              <a:rPr lang="cs-CZ" dirty="0"/>
            </a:br>
            <a:r>
              <a:rPr lang="cs-CZ" dirty="0"/>
              <a:t>separatistické snahy.</a:t>
            </a:r>
          </a:p>
        </p:txBody>
      </p:sp>
    </p:spTree>
    <p:extLst>
      <p:ext uri="{BB962C8B-B14F-4D97-AF65-F5344CB8AC3E}">
        <p14:creationId xmlns:p14="http://schemas.microsoft.com/office/powerpoint/2010/main" val="372949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tundra">
            <a:extLst>
              <a:ext uri="{FF2B5EF4-FFF2-40B4-BE49-F238E27FC236}">
                <a16:creationId xmlns:a16="http://schemas.microsoft.com/office/drawing/2014/main" id="{367650D8-25B7-4BB4-AA2A-7D723D6E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19760" b="2"/>
          <a:stretch/>
        </p:blipFill>
        <p:spPr bwMode="auto"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tajga">
            <a:extLst>
              <a:ext uri="{FF2B5EF4-FFF2-40B4-BE49-F238E27FC236}">
                <a16:creationId xmlns:a16="http://schemas.microsoft.com/office/drawing/2014/main" id="{661EEE01-77C3-4C1C-849E-7488CD5BF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28921" b="-3"/>
          <a:stretch/>
        </p:blipFill>
        <p:spPr bwMode="auto">
          <a:xfrm>
            <a:off x="5734231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kanada jezera">
            <a:extLst>
              <a:ext uri="{FF2B5EF4-FFF2-40B4-BE49-F238E27FC236}">
                <a16:creationId xmlns:a16="http://schemas.microsoft.com/office/drawing/2014/main" id="{3F5981E8-56EE-437C-86C2-288E8F450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r="18818" b="2"/>
          <a:stretch/>
        </p:blipFill>
        <p:spPr bwMode="auto"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tajga">
            <a:extLst>
              <a:ext uri="{FF2B5EF4-FFF2-40B4-BE49-F238E27FC236}">
                <a16:creationId xmlns:a16="http://schemas.microsoft.com/office/drawing/2014/main" id="{391238A0-FA10-4691-AFD4-332DAF79D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3411" b="4"/>
          <a:stretch/>
        </p:blipFill>
        <p:spPr bwMode="auto"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44B867-A9FD-47CA-9045-4DAB14F5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90" y="434341"/>
            <a:ext cx="4663274" cy="1454051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Přírodní podmínky Kanady</a:t>
            </a:r>
            <a:endParaRPr lang="cs-CZ" sz="4000" dirty="0">
              <a:solidFill>
                <a:srgbClr val="0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06CC41-66DE-4607-8FFA-8DF8D1CE7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32" y="1930238"/>
            <a:ext cx="4282740" cy="413073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000000"/>
                </a:solidFill>
              </a:rPr>
              <a:t>Většina území v oblasti tundry (permafrost), prakticky neobydleno</a:t>
            </a:r>
            <a:r>
              <a:rPr lang="cs-CZ" sz="2000" dirty="0">
                <a:solidFill>
                  <a:srgbClr val="0000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0000"/>
                </a:solidFill>
              </a:rPr>
              <a:t>Tajga s rozsáhlou plochou jehličnatých lesů (35</a:t>
            </a:r>
            <a:r>
              <a:rPr lang="ru-RU" altLang="cs-CZ" sz="2000" dirty="0">
                <a:solidFill>
                  <a:srgbClr val="000000"/>
                </a:solidFill>
              </a:rPr>
              <a:t> </a:t>
            </a:r>
            <a:r>
              <a:rPr lang="en-US" altLang="cs-CZ" sz="2000" dirty="0">
                <a:solidFill>
                  <a:srgbClr val="000000"/>
                </a:solidFill>
              </a:rPr>
              <a:t>% </a:t>
            </a:r>
            <a:r>
              <a:rPr lang="cs-CZ" altLang="cs-CZ" sz="2000" dirty="0">
                <a:solidFill>
                  <a:srgbClr val="000000"/>
                </a:solidFill>
              </a:rPr>
              <a:t>rozlohy státu);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</a:rPr>
              <a:t>Obrovská množství jezer, ledovcového původu</a:t>
            </a:r>
            <a:r>
              <a:rPr lang="cs-CZ" altLang="cs-CZ" sz="2000" dirty="0">
                <a:solidFill>
                  <a:srgbClr val="000000"/>
                </a:solidFill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0000"/>
                </a:solidFill>
              </a:rPr>
              <a:t>směrem od severu k jihu: </a:t>
            </a:r>
            <a:br>
              <a:rPr lang="cs-CZ" altLang="cs-CZ" sz="2000" dirty="0">
                <a:solidFill>
                  <a:srgbClr val="000000"/>
                </a:solidFill>
              </a:rPr>
            </a:br>
            <a:r>
              <a:rPr lang="cs-CZ" altLang="cs-CZ" sz="2000" b="1" dirty="0">
                <a:solidFill>
                  <a:srgbClr val="000000"/>
                </a:solidFill>
              </a:rPr>
              <a:t>tundra, tajga, smíšené lesy, stepi</a:t>
            </a:r>
            <a:r>
              <a:rPr lang="cs-CZ" altLang="cs-CZ" sz="2000" dirty="0">
                <a:solidFill>
                  <a:srgbClr val="0000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0000"/>
                </a:solidFill>
              </a:rPr>
              <a:t>přírodní bohatství </a:t>
            </a:r>
            <a:r>
              <a:rPr lang="cs-CZ" altLang="cs-CZ" sz="2000" dirty="0">
                <a:solidFill>
                  <a:srgbClr val="000000"/>
                </a:solidFill>
              </a:rPr>
              <a:t>umožnilo rozvoj průmyslu (ropa, uhlí, </a:t>
            </a:r>
            <a:br>
              <a:rPr lang="cs-CZ" altLang="cs-CZ" sz="2000" dirty="0">
                <a:solidFill>
                  <a:srgbClr val="000000"/>
                </a:solidFill>
              </a:rPr>
            </a:br>
            <a:r>
              <a:rPr lang="cs-CZ" altLang="cs-CZ" sz="2000" dirty="0">
                <a:solidFill>
                  <a:srgbClr val="000000"/>
                </a:solidFill>
              </a:rPr>
              <a:t>kovy, dřevo, půda).</a:t>
            </a:r>
          </a:p>
          <a:p>
            <a:pPr marL="0" indent="0">
              <a:buNone/>
            </a:pPr>
            <a:endParaRPr lang="cs-CZ" sz="1900" dirty="0">
              <a:solidFill>
                <a:srgbClr val="00000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8BEAFFA-2358-4F2A-B4A3-63BEDB7B4F38}"/>
              </a:ext>
            </a:extLst>
          </p:cNvPr>
          <p:cNvSpPr/>
          <p:nvPr/>
        </p:nvSpPr>
        <p:spPr>
          <a:xfrm>
            <a:off x="5282892" y="2559734"/>
            <a:ext cx="81310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tundra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1ED2C92-5896-4B7E-85EF-51C128E02914}"/>
              </a:ext>
            </a:extLst>
          </p:cNvPr>
          <p:cNvSpPr/>
          <p:nvPr/>
        </p:nvSpPr>
        <p:spPr>
          <a:xfrm>
            <a:off x="10119769" y="6060972"/>
            <a:ext cx="119301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lesotundra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F632297-EF33-4075-81B7-9DFD73BC01B7}"/>
              </a:ext>
            </a:extLst>
          </p:cNvPr>
          <p:cNvSpPr/>
          <p:nvPr/>
        </p:nvSpPr>
        <p:spPr>
          <a:xfrm>
            <a:off x="7072818" y="6060972"/>
            <a:ext cx="639214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tajga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651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Výsledek obrázku pro pižmoň">
            <a:extLst>
              <a:ext uri="{FF2B5EF4-FFF2-40B4-BE49-F238E27FC236}">
                <a16:creationId xmlns:a16="http://schemas.microsoft.com/office/drawing/2014/main" id="{4B27E645-650C-4C27-BCC4-7BD21E030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r="15833" b="1"/>
          <a:stretch/>
        </p:blipFill>
        <p:spPr bwMode="auto"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ýsledek obrázku pro tundra">
            <a:extLst>
              <a:ext uri="{FF2B5EF4-FFF2-40B4-BE49-F238E27FC236}">
                <a16:creationId xmlns:a16="http://schemas.microsoft.com/office/drawing/2014/main" id="{351C0B24-DD14-4F03-BA72-64A03316E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7" r="-1" b="-1"/>
          <a:stretch/>
        </p:blipFill>
        <p:spPr bwMode="auto"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6678E255-F929-4A40-BAF7-D2F33F4A06E6}"/>
              </a:ext>
            </a:extLst>
          </p:cNvPr>
          <p:cNvSpPr/>
          <p:nvPr/>
        </p:nvSpPr>
        <p:spPr>
          <a:xfrm>
            <a:off x="10858622" y="6218936"/>
            <a:ext cx="133337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Sob / </a:t>
            </a:r>
            <a:r>
              <a:rPr lang="en-US" altLang="cs-CZ" dirty="0"/>
              <a:t>K</a:t>
            </a:r>
            <a:r>
              <a:rPr lang="cs-CZ" altLang="cs-CZ" dirty="0"/>
              <a:t>aribu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032ECFD-EDB5-41EE-95EC-68666E37A59F}"/>
              </a:ext>
            </a:extLst>
          </p:cNvPr>
          <p:cNvSpPr/>
          <p:nvPr/>
        </p:nvSpPr>
        <p:spPr>
          <a:xfrm>
            <a:off x="11303299" y="269732"/>
            <a:ext cx="888700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Pižmoň</a:t>
            </a:r>
            <a:endParaRPr lang="cs-CZ"/>
          </a:p>
        </p:txBody>
      </p:sp>
      <p:pic>
        <p:nvPicPr>
          <p:cNvPr id="8204" name="Picture 12" descr="Výsledek obrázku pro tundra mapa">
            <a:extLst>
              <a:ext uri="{FF2B5EF4-FFF2-40B4-BE49-F238E27FC236}">
                <a16:creationId xmlns:a16="http://schemas.microsoft.com/office/drawing/2014/main" id="{3B620339-A179-4379-ADE5-8A0A15E67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7" y="29464"/>
            <a:ext cx="5193237" cy="28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9757C2-C295-4EED-A940-045673F8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61" y="681036"/>
            <a:ext cx="4922338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Tundra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2" name="Picture 10" descr="Související obrázek">
            <a:extLst>
              <a:ext uri="{FF2B5EF4-FFF2-40B4-BE49-F238E27FC236}">
                <a16:creationId xmlns:a16="http://schemas.microsoft.com/office/drawing/2014/main" id="{0F568A4D-0F5D-4C86-AF8A-EB161B262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4977" b="1"/>
          <a:stretch/>
        </p:blipFill>
        <p:spPr bwMode="auto"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24DEE0-DDB9-457E-BB15-4C8BC33D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61" y="2061463"/>
            <a:ext cx="5193237" cy="4526805"/>
          </a:xfrm>
        </p:spPr>
        <p:txBody>
          <a:bodyPr>
            <a:normAutofit/>
          </a:bodyPr>
          <a:lstStyle/>
          <a:p>
            <a:r>
              <a:rPr lang="cs-CZ" sz="2200" b="1" dirty="0"/>
              <a:t>mezi tajgou a trvale zaledněnými </a:t>
            </a:r>
            <a:br>
              <a:rPr lang="cs-CZ" sz="2200" b="1" dirty="0"/>
            </a:br>
            <a:r>
              <a:rPr lang="cs-CZ" sz="2200" b="1" dirty="0"/>
              <a:t>polárními končinami </a:t>
            </a:r>
            <a:r>
              <a:rPr lang="cs-CZ" sz="2200" dirty="0"/>
              <a:t>subpolárních </a:t>
            </a:r>
            <a:br>
              <a:rPr lang="cs-CZ" sz="2200" dirty="0"/>
            </a:br>
            <a:r>
              <a:rPr lang="cs-CZ" sz="2200" dirty="0"/>
              <a:t>a polárních oblastí;</a:t>
            </a:r>
          </a:p>
          <a:p>
            <a:r>
              <a:rPr lang="cs-CZ" sz="2200" b="1" dirty="0"/>
              <a:t>v nejsevernějších oblastech Evropy</a:t>
            </a:r>
            <a:r>
              <a:rPr lang="cs-CZ" sz="2200" dirty="0"/>
              <a:t>, </a:t>
            </a:r>
            <a:br>
              <a:rPr lang="cs-CZ" sz="2200" dirty="0"/>
            </a:br>
            <a:r>
              <a:rPr lang="cs-CZ" sz="2200" dirty="0"/>
              <a:t>Asie, Ameriky a v Grónsku;</a:t>
            </a:r>
          </a:p>
          <a:p>
            <a:r>
              <a:rPr lang="pl-PL" sz="2200" dirty="0"/>
              <a:t>Vody je zde dostatek, ale většinou je přítomna v pevném skupenství;</a:t>
            </a:r>
          </a:p>
          <a:p>
            <a:r>
              <a:rPr lang="cs-CZ" sz="2200" b="1" dirty="0"/>
              <a:t>Půda je trvale zmrzlá (permafrost), </a:t>
            </a:r>
            <a:r>
              <a:rPr lang="cs-CZ" sz="2200" dirty="0"/>
              <a:t>v krátkém létě rozmrzá pouze slabá povrchová vrstva;</a:t>
            </a:r>
          </a:p>
          <a:p>
            <a:r>
              <a:rPr lang="cs-CZ" sz="2200" dirty="0"/>
              <a:t>Většinu vegetačního krytu tvoří </a:t>
            </a:r>
            <a:br>
              <a:rPr lang="en-US" sz="2200" dirty="0"/>
            </a:br>
            <a:r>
              <a:rPr lang="cs-CZ" sz="2200" dirty="0"/>
              <a:t>mechorosty a lišejníky.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09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0" name="Picture 16" descr="alternativní popis obrázku chybí">
            <a:extLst>
              <a:ext uri="{FF2B5EF4-FFF2-40B4-BE49-F238E27FC236}">
                <a16:creationId xmlns:a16="http://schemas.microsoft.com/office/drawing/2014/main" id="{CE329F97-A2D2-4682-8A0F-EBA3E4810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1539" r="29030" b="-1541"/>
          <a:stretch/>
        </p:blipFill>
        <p:spPr bwMode="auto">
          <a:xfrm>
            <a:off x="4427707" y="284373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Obsah obrázku jídlo&#10;&#10;Popis byl vytvořen automaticky">
            <a:extLst>
              <a:ext uri="{FF2B5EF4-FFF2-40B4-BE49-F238E27FC236}">
                <a16:creationId xmlns:a16="http://schemas.microsoft.com/office/drawing/2014/main" id="{D5E117C1-629C-45ED-9BC2-CBACEF3C3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t="293" r="19603" b="-16777"/>
          <a:stretch/>
        </p:blipFill>
        <p:spPr bwMode="auto">
          <a:xfrm>
            <a:off x="44178" y="293849"/>
            <a:ext cx="4351806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12668E7A-7F20-46EA-8F7D-7840D3B5F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r="24915" b="4"/>
          <a:stretch/>
        </p:blipFill>
        <p:spPr bwMode="auto">
          <a:xfrm>
            <a:off x="20" y="3917271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90B0CE-E27B-476A-9A64-CD39C5D9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545" y="410306"/>
            <a:ext cx="4647381" cy="1189932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Tajga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severské </a:t>
            </a:r>
            <a:br>
              <a:rPr lang="cs-CZ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jehličnaté lesy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AEDEB-BED2-4005-9B68-DB923EAA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545" y="1756083"/>
            <a:ext cx="4647381" cy="4946071"/>
          </a:xfrm>
        </p:spPr>
        <p:txBody>
          <a:bodyPr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Přírodní krajina vyskytující se v severních zeměpisných šířkách;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Fauna – </a:t>
            </a:r>
            <a:r>
              <a:rPr lang="cs-CZ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medvěd</a:t>
            </a: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vlk, </a:t>
            </a:r>
            <a:r>
              <a:rPr lang="cs-CZ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rys, bobr;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světě hlavně Skandinávie, Finsko, poloostrov Kola, </a:t>
            </a:r>
            <a:r>
              <a:rPr lang="cs-CZ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Kanada</a:t>
            </a: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Rusko (Sibiř);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Důležitá podmínka část roku nad 10 °C, srážky a krátké poměrně teplé léto;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severu pak tajga přechází v </a:t>
            </a:r>
            <a:r>
              <a:rPr lang="cs-CZ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tundru</a:t>
            </a: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(někdy </a:t>
            </a:r>
            <a:r>
              <a:rPr lang="cs-CZ" sz="2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lesotundru</a:t>
            </a: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jihu pak </a:t>
            </a:r>
            <a:r>
              <a:rPr lang="cs-CZ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smíšené a listnaté </a:t>
            </a:r>
            <a:br>
              <a:rPr lang="cs-CZ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opadavé lesy</a:t>
            </a:r>
            <a:r>
              <a:rPr lang="cs-CZ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863E1E6-6285-4C92-A5E0-01AB2953793C}"/>
              </a:ext>
            </a:extLst>
          </p:cNvPr>
          <p:cNvSpPr/>
          <p:nvPr/>
        </p:nvSpPr>
        <p:spPr>
          <a:xfrm>
            <a:off x="3998612" y="6152233"/>
            <a:ext cx="193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5"/>
              </a:rPr>
              <a:t>Rok v sibiřské tajze</a:t>
            </a:r>
            <a:endParaRPr lang="cs-CZ" dirty="0"/>
          </a:p>
        </p:txBody>
      </p:sp>
      <p:pic>
        <p:nvPicPr>
          <p:cNvPr id="26636" name="Picture 12" descr="Výsledek obrázku pro tajga finsko">
            <a:extLst>
              <a:ext uri="{FF2B5EF4-FFF2-40B4-BE49-F238E27FC236}">
                <a16:creationId xmlns:a16="http://schemas.microsoft.com/office/drawing/2014/main" id="{C4EAD9EE-99C0-4338-BAEC-DA6479757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 r="10762" b="1"/>
          <a:stretch/>
        </p:blipFill>
        <p:spPr bwMode="auto">
          <a:xfrm>
            <a:off x="3170459" y="2560117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132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858</Words>
  <Application>Microsoft Office PowerPoint</Application>
  <PresentationFormat>Širokoúhlá obrazovka</PresentationFormat>
  <Paragraphs>100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Linux Libertine</vt:lpstr>
      <vt:lpstr>Times New Roman</vt:lpstr>
      <vt:lpstr>Wingdings</vt:lpstr>
      <vt:lpstr>Motiv Office</vt:lpstr>
      <vt:lpstr>Kanada, kanadský region</vt:lpstr>
      <vt:lpstr>Regiony Ameriky</vt:lpstr>
      <vt:lpstr>Kanadský region</vt:lpstr>
      <vt:lpstr>Aljaška </vt:lpstr>
      <vt:lpstr>Kanada </vt:lpstr>
      <vt:lpstr>Kanada - politicky</vt:lpstr>
      <vt:lpstr>Přírodní podmínky Kanady</vt:lpstr>
      <vt:lpstr>Tundra</vt:lpstr>
      <vt:lpstr>Tajga - severské  jehličnaté lesy</vt:lpstr>
      <vt:lpstr>Stepi</vt:lpstr>
      <vt:lpstr>Hospodářství Kanady</vt:lpstr>
      <vt:lpstr>Ropa</vt:lpstr>
      <vt:lpstr>Kanada - kultura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Kanada, kanadský region</dc:title>
  <dc:creator>petr coufal</dc:creator>
  <cp:lastModifiedBy>petr coufal</cp:lastModifiedBy>
  <cp:revision>2</cp:revision>
  <dcterms:created xsi:type="dcterms:W3CDTF">2020-01-29T00:33:54Z</dcterms:created>
  <dcterms:modified xsi:type="dcterms:W3CDTF">2020-02-01T20:16:42Z</dcterms:modified>
</cp:coreProperties>
</file>